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67" r:id="rId6"/>
    <p:sldId id="269" r:id="rId7"/>
    <p:sldId id="270" r:id="rId8"/>
    <p:sldId id="271" r:id="rId9"/>
    <p:sldId id="272" r:id="rId10"/>
    <p:sldId id="261" r:id="rId11"/>
    <p:sldId id="262" r:id="rId12"/>
    <p:sldId id="273" r:id="rId13"/>
    <p:sldId id="275" r:id="rId14"/>
    <p:sldId id="274" r:id="rId15"/>
    <p:sldId id="276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72DC1C-E2C8-7235-BD37-AA4A976EB3C3}" v="78" dt="2026-01-18T03:31:35.192"/>
    <p1510:client id="{E36560B5-94DC-EA4A-8BC5-E520043688FB}" v="5" dt="2026-01-18T05:08:43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861A6D-8766-4CBD-FD9F-F8F077EB0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701C4D4-87AD-FAB0-D98A-58A565684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1CE21-DCF3-EC8C-1B6E-695871A2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05F089-3097-E88F-026E-E31EF53FE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49FD84-E3A4-5869-9310-9381B1E8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099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7CEA5C-116B-B0F2-FEBA-030AAD32C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E56A2AE-50B0-028E-C3F8-533076F2E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E7EAAE4-2F96-7E2E-53B2-1DDAFD9A7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808053-A56F-C378-029E-B204C157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63EB19-392A-FAEE-0E43-84C799004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7223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9A9F481-9B6F-7506-5AC6-E62BAE934A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A0576BA-CC8E-A12A-E01A-ECC4BB0B0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2C2248-C326-8782-55AD-EA174E3BA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4C4634D-DE88-C557-9E4F-0854755E4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45AB3F-CE63-8983-81EA-0B5C8298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965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D6B0A8-5D1B-3317-85BC-AF536EDD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07B7F0-9D03-0B18-2A7D-B554F09A7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D352149-17D5-22E2-B6C9-8E73C27CC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07AFEE5-284F-3032-9467-21B02666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4B0552-527F-1D60-FE40-0B68F42D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9796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6E4CE1-6597-9102-F099-3AE4D7A74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A45CDD-9BE6-CBD4-1D06-1F232B0F4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1FD43A-56A5-3647-5E5E-FD55AEEB6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22541A-DB35-ADCE-23F7-49AC62E79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9D8A58-D36B-5861-C608-2348E520C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532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F68236-4E5A-BAF9-27FB-ED2E79666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7D8AFC-CCF7-6BC3-E24D-2C14985C0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33D07E4-231F-A6E5-DA57-1C699F058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DB11F8-6093-1EE4-8F97-36EF9DF33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E079257-62B3-212F-780F-829BCD3DD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EB94AAC-F1C8-2A0B-4709-3C02AAE0A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058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0CB821-EDE6-6784-4DA4-736B4A99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944DF55-0606-824A-FBAB-DEE162AF1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371263D-70EC-169E-3148-BDF8796BA1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B57132-3AB4-8C3C-40CC-D8188CCA67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69AE05C-578B-1623-C288-5948A25CAB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530CC0C-064D-7B3E-3B86-39EA59733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51CFF3B-D537-324A-530F-9F4AFBAC4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4C8BCBA-2412-9D68-F505-0D71082C5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02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AE75AB-D738-ABD2-F22E-49D898556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5C39F79-467F-D920-BDC7-90B5CC2F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32C9C35-0F3E-82CC-BC0B-A515D976B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90EF30D-8263-B576-A66E-15BD0B314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4024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4C833B6-85D3-69A0-8F02-6E74BFC5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93E1473-8E86-50D6-4A18-1C14F6E3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8805439-7630-47C5-782C-7755C9680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579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7C8454-9EEB-7F5A-38B2-A3A4D740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C534D-28B8-A966-D3D7-E02EE6BC6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EA493F6-1DFF-B641-2915-76631E96E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86096A-8067-525B-FA20-268A52813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1A76A97-4C2B-F7CC-3C85-B286E07E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00D4F39-C326-EA09-37FB-130E8CCE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142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007241-C28A-6A39-EB73-B516724B5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9E3171-3072-7437-2B9F-E4DE5EE3B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7C5180A-06C2-1BEF-6D2B-294E6DFC7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AACC96-72C6-EF9C-F440-A29FE855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91A6D8-7107-5D17-8A83-F3410BA3A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755DFD-A20F-A1E6-12A4-5CA93D7C1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462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2DF80AB-E3BF-5E1C-4C3B-6F7E9C24C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3FF6312-6F18-9DA6-28CD-5459645CA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773EE38-0FD7-038B-134D-AC3CC456A4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83C790-F8FD-41AB-9FAB-88606828E017}" type="datetimeFigureOut">
              <a:rPr kumimoji="1" lang="ja-JP" altLang="en-US" smtClean="0"/>
              <a:t>2026/1/18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8AD1DE-1683-B9C6-675A-3BE5E6C41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8C3EA2E-A92F-0880-D1B0-879821722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D5F6B2-1B4E-440A-BDF6-C08CFCF0FD7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66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yuseiMtz/database-final-assignment.gi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77C6B83-AB03-E1E8-D558-50AD0B85E890}"/>
              </a:ext>
            </a:extLst>
          </p:cNvPr>
          <p:cNvSpPr/>
          <p:nvPr/>
        </p:nvSpPr>
        <p:spPr>
          <a:xfrm>
            <a:off x="1" y="-140818"/>
            <a:ext cx="12191999" cy="284148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57E0C62-B936-80B6-EE19-EBA5878C0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45066"/>
          </a:xfrm>
        </p:spPr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タスク管理システム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8861508-379B-D076-B006-68942E2BF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70192" y="3935954"/>
            <a:ext cx="3455176" cy="25835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kumimoji="1" lang="en-US" altLang="ja-JP" dirty="0">
                <a:ea typeface="游ゴシック"/>
              </a:rPr>
              <a:t>2442035</a:t>
            </a:r>
            <a:r>
              <a:rPr lang="en-US" altLang="ja-JP" dirty="0">
                <a:ea typeface="游ゴシック"/>
              </a:rPr>
              <a:t>   </a:t>
            </a:r>
            <a:r>
              <a:rPr kumimoji="1" lang="ja-JP" altLang="en-US">
                <a:ea typeface="游ゴシック"/>
              </a:rPr>
              <a:t>酒井日向</a:t>
            </a:r>
            <a:endParaRPr lang="en-US" altLang="ja-JP">
              <a:ea typeface="游ゴシック"/>
            </a:endParaRPr>
          </a:p>
          <a:p>
            <a:pPr algn="l"/>
            <a:r>
              <a:rPr kumimoji="1" lang="en-US" altLang="ja-JP" dirty="0">
                <a:ea typeface="游ゴシック"/>
              </a:rPr>
              <a:t>2442065</a:t>
            </a:r>
            <a:r>
              <a:rPr lang="en-US" altLang="ja-JP" dirty="0">
                <a:ea typeface="游ゴシック"/>
              </a:rPr>
              <a:t>   </a:t>
            </a:r>
            <a:r>
              <a:rPr kumimoji="1" lang="ja-JP" altLang="en-US">
                <a:ea typeface="游ゴシック"/>
              </a:rPr>
              <a:t>塙啓悟</a:t>
            </a:r>
            <a:endParaRPr lang="en-US" altLang="ja-JP">
              <a:ea typeface="游ゴシック"/>
            </a:endParaRPr>
          </a:p>
          <a:p>
            <a:pPr algn="l"/>
            <a:r>
              <a:rPr kumimoji="1" lang="en-US" altLang="ja-JP" dirty="0">
                <a:ea typeface="游ゴシック"/>
              </a:rPr>
              <a:t>2442060</a:t>
            </a:r>
            <a:r>
              <a:rPr lang="en-US" altLang="ja-JP" dirty="0">
                <a:ea typeface="游ゴシック"/>
              </a:rPr>
              <a:t>　</a:t>
            </a:r>
            <a:r>
              <a:rPr kumimoji="1" lang="ja-JP" altLang="en-US">
                <a:ea typeface="游ゴシック"/>
              </a:rPr>
              <a:t>中川浬人</a:t>
            </a:r>
            <a:r>
              <a:rPr lang="ja-JP" altLang="en-US">
                <a:ea typeface="游ゴシック"/>
              </a:rPr>
              <a:t>　</a:t>
            </a:r>
            <a:endParaRPr lang="en-US" altLang="ja-JP">
              <a:ea typeface="游ゴシック"/>
            </a:endParaRPr>
          </a:p>
          <a:p>
            <a:pPr algn="l"/>
            <a:r>
              <a:rPr kumimoji="1" lang="en-US" altLang="ja-JP" dirty="0">
                <a:ea typeface="游ゴシック"/>
              </a:rPr>
              <a:t>2442055</a:t>
            </a:r>
            <a:r>
              <a:rPr lang="en-US" altLang="ja-JP" dirty="0">
                <a:ea typeface="游ゴシック"/>
              </a:rPr>
              <a:t>　</a:t>
            </a:r>
            <a:r>
              <a:rPr kumimoji="1" lang="ja-JP" altLang="en-US">
                <a:ea typeface="游ゴシック"/>
              </a:rPr>
              <a:t>谷川喜久朗</a:t>
            </a:r>
            <a:endParaRPr kumimoji="1" lang="en-US" altLang="ja-JP">
              <a:ea typeface="游ゴシック"/>
            </a:endParaRPr>
          </a:p>
          <a:p>
            <a:pPr algn="l"/>
            <a:r>
              <a:rPr lang="en-US" altLang="ja-JP" dirty="0">
                <a:ea typeface="游ゴシック"/>
              </a:rPr>
              <a:t>2442089    </a:t>
            </a:r>
            <a:r>
              <a:rPr lang="ja-JP" altLang="en-US">
                <a:ea typeface="游ゴシック"/>
              </a:rPr>
              <a:t>山地隆誠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FB5EE5E-0BFD-F7B8-A1E2-50DE274D046A}"/>
              </a:ext>
            </a:extLst>
          </p:cNvPr>
          <p:cNvSpPr txBox="1"/>
          <p:nvPr/>
        </p:nvSpPr>
        <p:spPr>
          <a:xfrm>
            <a:off x="2729533" y="2948980"/>
            <a:ext cx="6732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" altLang="ja-JP" dirty="0" err="1">
                <a:solidFill>
                  <a:schemeClr val="bg1"/>
                </a:solidFill>
                <a:hlinkClick r:id="rId2"/>
              </a:rPr>
              <a:t>github.com</a:t>
            </a:r>
            <a:r>
              <a:rPr lang="en" altLang="ja-JP" dirty="0">
                <a:solidFill>
                  <a:schemeClr val="bg1"/>
                </a:solidFill>
                <a:hlinkClick r:id="rId2"/>
              </a:rPr>
              <a:t>/</a:t>
            </a:r>
            <a:r>
              <a:rPr lang="en" altLang="ja-JP" dirty="0" err="1">
                <a:solidFill>
                  <a:schemeClr val="bg1"/>
                </a:solidFill>
                <a:hlinkClick r:id="rId2"/>
              </a:rPr>
              <a:t>RyuseiMtz</a:t>
            </a:r>
            <a:r>
              <a:rPr lang="en" altLang="ja-JP" dirty="0">
                <a:solidFill>
                  <a:schemeClr val="bg1"/>
                </a:solidFill>
                <a:hlinkClick r:id="rId2"/>
              </a:rPr>
              <a:t>/database-final-</a:t>
            </a:r>
            <a:r>
              <a:rPr lang="en" altLang="ja-JP" dirty="0" err="1">
                <a:solidFill>
                  <a:schemeClr val="bg1"/>
                </a:solidFill>
                <a:hlinkClick r:id="rId2"/>
              </a:rPr>
              <a:t>assignment.git</a:t>
            </a:r>
            <a:endParaRPr lang="en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50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A17DD-41C6-F20B-47D1-4650F9648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8C02E82-7DC2-3E00-629C-C354C30D67AB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C6C03C1-DDE3-2022-DFBF-F53A0AF4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solidFill>
                  <a:schemeClr val="bg1"/>
                </a:solidFill>
              </a:rPr>
              <a:t>デモ動画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B633DDA-EB50-6FC8-C60E-576FB0A1625C}"/>
              </a:ext>
            </a:extLst>
          </p:cNvPr>
          <p:cNvSpPr txBox="1"/>
          <p:nvPr/>
        </p:nvSpPr>
        <p:spPr>
          <a:xfrm>
            <a:off x="30480" y="3230880"/>
            <a:ext cx="11323320" cy="120487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あ</a:t>
            </a:r>
            <a:endParaRPr kumimoji="1" lang="en-US" altLang="ja-JP" sz="40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デモ動画">
            <a:hlinkClick r:id="" action="ppaction://media"/>
            <a:extLst>
              <a:ext uri="{FF2B5EF4-FFF2-40B4-BE49-F238E27FC236}">
                <a16:creationId xmlns:a16="http://schemas.microsoft.com/office/drawing/2014/main" id="{152F15A6-2C92-F6BD-C2CC-66EE1559B2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6513" y="1847850"/>
            <a:ext cx="95694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9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E367FD8-F36E-B833-4AE7-53C2056D0074}"/>
              </a:ext>
            </a:extLst>
          </p:cNvPr>
          <p:cNvSpPr/>
          <p:nvPr/>
        </p:nvSpPr>
        <p:spPr>
          <a:xfrm>
            <a:off x="0" y="0"/>
            <a:ext cx="12191999" cy="167929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8072D4-56A1-D5E4-6BFA-C4F1C9B7B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>
                <a:solidFill>
                  <a:schemeClr val="bg1"/>
                </a:solidFill>
              </a:rPr>
              <a:t>ER</a:t>
            </a:r>
            <a:r>
              <a:rPr kumimoji="1" lang="ja-JP" altLang="en-US">
                <a:solidFill>
                  <a:schemeClr val="bg1"/>
                </a:solidFill>
              </a:rPr>
              <a:t>図</a:t>
            </a:r>
            <a:endParaRPr kumimoji="1"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65B36B-FDC0-A25E-E75A-4EAE95AA6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398" y="1695450"/>
            <a:ext cx="4831346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1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795CA-F0C9-87D1-0277-24C6A448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AF5D2CE-7B7E-6F42-3F5C-0AF68B97C542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EAF3FF3-82EF-D0CC-93AD-1E0D49F31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プロジェクト進行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376FF04-3EA5-9AC3-2205-7C8A0D076ADD}"/>
              </a:ext>
            </a:extLst>
          </p:cNvPr>
          <p:cNvSpPr txBox="1"/>
          <p:nvPr/>
        </p:nvSpPr>
        <p:spPr>
          <a:xfrm>
            <a:off x="436898" y="3580242"/>
            <a:ext cx="11323320" cy="8762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パワポ共有</a:t>
            </a:r>
            <a:endParaRPr kumimoji="1" lang="en-US" altLang="ja-JP" sz="40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62A4105-9602-CFFD-AB76-86C1DD5EF82F}"/>
              </a:ext>
            </a:extLst>
          </p:cNvPr>
          <p:cNvSpPr txBox="1"/>
          <p:nvPr/>
        </p:nvSpPr>
        <p:spPr>
          <a:xfrm>
            <a:off x="434339" y="2549698"/>
            <a:ext cx="11323320" cy="8762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ja-JP" altLang="en-US" sz="4000">
                <a:solidFill>
                  <a:schemeClr val="tx2"/>
                </a:solidFill>
                <a:ea typeface="游ゴシック"/>
              </a:rPr>
              <a:t>Github</a:t>
            </a: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游ゴシック"/>
                <a:cs typeface="+mn-cs"/>
              </a:rPr>
              <a:t>で進捗、タスク管理</a:t>
            </a:r>
            <a:endParaRPr kumimoji="1" lang="en-US" altLang="ja-JP" sz="4000" kern="1200">
              <a:solidFill>
                <a:schemeClr val="tx2"/>
              </a:solidFill>
              <a:latin typeface="+mn-lt"/>
              <a:ea typeface="游ゴシック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134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15-5879-E50D-B504-2F18FF617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CE7C2BC-1111-F6FE-D302-AB95D812DA6E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B20ACAB-8F61-3863-8760-698160A2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solidFill>
                  <a:schemeClr val="bg1"/>
                </a:solidFill>
              </a:rPr>
              <a:t>目次</a:t>
            </a:r>
            <a:endParaRPr kumimoji="1" lang="ja-JP" altLang="en-US">
              <a:solidFill>
                <a:schemeClr val="bg1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41D96E4-79F1-FE49-F27A-9A74F5C70083}"/>
              </a:ext>
            </a:extLst>
          </p:cNvPr>
          <p:cNvSpPr txBox="1"/>
          <p:nvPr/>
        </p:nvSpPr>
        <p:spPr>
          <a:xfrm>
            <a:off x="838200" y="2523977"/>
            <a:ext cx="872671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・コンセプト</a:t>
            </a:r>
            <a:br>
              <a:rPr kumimoji="1" lang="en-US" altLang="ja-JP" sz="2800"/>
            </a:br>
            <a:r>
              <a:rPr kumimoji="1" lang="ja-JP" altLang="en-US" sz="2800"/>
              <a:t>・ペルソナ分析</a:t>
            </a:r>
            <a:br>
              <a:rPr kumimoji="1" lang="en-US" altLang="ja-JP" sz="2800"/>
            </a:br>
            <a:r>
              <a:rPr kumimoji="1" lang="ja-JP" altLang="en-US" sz="2800"/>
              <a:t>・ニーズ</a:t>
            </a:r>
            <a:br>
              <a:rPr kumimoji="1" lang="en-US" altLang="ja-JP" sz="2800"/>
            </a:br>
            <a:r>
              <a:rPr kumimoji="1" lang="ja-JP" altLang="en-US" sz="2800"/>
              <a:t>・アプリ構成</a:t>
            </a:r>
            <a:r>
              <a:rPr kumimoji="1" lang="en-US" altLang="ja-JP" sz="2800"/>
              <a:t>(</a:t>
            </a:r>
            <a:r>
              <a:rPr kumimoji="1" lang="ja-JP" altLang="en-US" sz="2800"/>
              <a:t>システム構成図</a:t>
            </a:r>
            <a:r>
              <a:rPr kumimoji="1" lang="en-US" altLang="ja-JP" sz="2800"/>
              <a:t>)</a:t>
            </a:r>
          </a:p>
          <a:p>
            <a:r>
              <a:rPr lang="ja-JP" altLang="en-US" sz="2800"/>
              <a:t>・デモ</a:t>
            </a:r>
            <a:br>
              <a:rPr kumimoji="1" lang="en-US" altLang="ja-JP" sz="2800"/>
            </a:br>
            <a:r>
              <a:rPr kumimoji="1" lang="ja-JP" altLang="en-US" sz="2800"/>
              <a:t>・</a:t>
            </a:r>
            <a:r>
              <a:rPr kumimoji="1" lang="en-US" altLang="ja-JP" sz="2800"/>
              <a:t>DB</a:t>
            </a:r>
            <a:r>
              <a:rPr kumimoji="1" lang="ja-JP" altLang="en-US" sz="2800"/>
              <a:t>構成（</a:t>
            </a:r>
            <a:r>
              <a:rPr kumimoji="1" lang="en-US" altLang="ja-JP" sz="2800"/>
              <a:t>ER</a:t>
            </a:r>
            <a:r>
              <a:rPr kumimoji="1" lang="ja-JP" altLang="en-US" sz="2800"/>
              <a:t>図、トランザクション処理）</a:t>
            </a:r>
            <a:br>
              <a:rPr kumimoji="1" lang="en-US" altLang="ja-JP" sz="2800"/>
            </a:br>
            <a:r>
              <a:rPr kumimoji="1" lang="ja-JP" altLang="en-US" sz="2800"/>
              <a:t>・プロジェクト進行（進捗、管理など）</a:t>
            </a:r>
          </a:p>
        </p:txBody>
      </p:sp>
    </p:spTree>
    <p:extLst>
      <p:ext uri="{BB962C8B-B14F-4D97-AF65-F5344CB8AC3E}">
        <p14:creationId xmlns:p14="http://schemas.microsoft.com/office/powerpoint/2010/main" val="3316773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D43FE-8559-06D8-418C-DF1CCC69F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96ADE49-7423-3C4C-44E2-642740E13F61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26A0280-3176-844B-852B-702815D81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509BF5E-4B7D-4E56-4445-3A9E38DDAF37}"/>
              </a:ext>
            </a:extLst>
          </p:cNvPr>
          <p:cNvSpPr txBox="1"/>
          <p:nvPr/>
        </p:nvSpPr>
        <p:spPr>
          <a:xfrm>
            <a:off x="434339" y="3039636"/>
            <a:ext cx="11323320" cy="7787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チームの</a:t>
            </a:r>
            <a:r>
              <a:rPr kumimoji="1" lang="ja-JP" altLang="en-US" sz="4000" b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「</a:t>
            </a:r>
            <a:r>
              <a:rPr lang="ja-JP" altLang="en-US" sz="4000" b="1"/>
              <a:t>見えない忙しさ」</a:t>
            </a:r>
            <a:r>
              <a:rPr lang="ja-JP" altLang="en-US" sz="4000"/>
              <a:t>をなくす。</a:t>
            </a:r>
            <a:endParaRPr kumimoji="1" lang="en-US" altLang="ja-JP" sz="40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A552E63-8C06-6F29-DA37-B1837CF414E7}"/>
              </a:ext>
            </a:extLst>
          </p:cNvPr>
          <p:cNvSpPr txBox="1"/>
          <p:nvPr/>
        </p:nvSpPr>
        <p:spPr>
          <a:xfrm>
            <a:off x="434339" y="4130953"/>
            <a:ext cx="11323320" cy="17525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優先度と進捗を可視化する</a:t>
            </a:r>
            <a:br>
              <a:rPr kumimoji="1" lang="en-US" altLang="ja-JP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</a:br>
            <a:r>
              <a:rPr kumimoji="1" lang="ja-JP" altLang="en-US" sz="4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シンプルタスク管理ツール</a:t>
            </a:r>
            <a:endParaRPr kumimoji="1" lang="en-US" altLang="ja-JP" sz="40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872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E62AC-97F8-E072-DF59-B7D551439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3FD23B-90AD-E7BF-F9A8-1D3DF8C15E4A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BFFC0DE-BECB-8834-A401-70300FBD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ペルソナ分析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397EF3E-E34D-204C-391E-CE88ED1D1919}"/>
              </a:ext>
            </a:extLst>
          </p:cNvPr>
          <p:cNvSpPr txBox="1"/>
          <p:nvPr/>
        </p:nvSpPr>
        <p:spPr>
          <a:xfrm>
            <a:off x="4247105" y="3579140"/>
            <a:ext cx="6703948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u="sng">
                <a:ea typeface="游ゴシック"/>
              </a:rPr>
              <a:t>責任感が強く、そんな役回りを引き受けがち</a:t>
            </a:r>
            <a:r>
              <a:rPr lang="ja-JP" altLang="en-US">
                <a:ea typeface="游ゴシック"/>
              </a:rPr>
              <a:t>で、「自分がやった方が早い」と思って仕事を抱え込み、後輩に振るのが苦手。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u="sng">
                <a:ea typeface="游ゴシック"/>
              </a:rPr>
              <a:t>公平性に敏感。</a:t>
            </a:r>
            <a:r>
              <a:rPr lang="ja-JP" altLang="en-US">
                <a:ea typeface="游ゴシック"/>
              </a:rPr>
              <a:t>口だけ達者で動かないメンバーと、黙々と作業する真面目なメンバーの待遇が同じであることにモヤモヤしている。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u="sng">
                <a:ea typeface="游ゴシック"/>
              </a:rPr>
              <a:t>波風を立てたくない</a:t>
            </a:r>
            <a:r>
              <a:rPr lang="ja-JP" altLang="en-US">
                <a:ea typeface="游ゴシック"/>
              </a:rPr>
              <a:t>。忙しくないメンバーに対して「もっと働け」と直接言うのは気まずい。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756F654-D6F3-B46F-D0BB-A9CF5FA43F60}"/>
              </a:ext>
            </a:extLst>
          </p:cNvPr>
          <p:cNvSpPr txBox="1"/>
          <p:nvPr/>
        </p:nvSpPr>
        <p:spPr>
          <a:xfrm>
            <a:off x="838200" y="4611014"/>
            <a:ext cx="270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名前　田中　陽人</a:t>
            </a:r>
            <a:br>
              <a:rPr lang="en-US" altLang="ja-JP"/>
            </a:br>
            <a:r>
              <a:rPr lang="ja-JP" altLang="en-US"/>
              <a:t>年齢　</a:t>
            </a:r>
            <a:r>
              <a:rPr lang="en-US" altLang="ja-JP"/>
              <a:t>21</a:t>
            </a:r>
            <a:r>
              <a:rPr lang="ja-JP" altLang="en-US"/>
              <a:t>歳</a:t>
            </a:r>
            <a:endParaRPr lang="en-US" altLang="ja-JP"/>
          </a:p>
          <a:p>
            <a:r>
              <a:rPr lang="ja-JP" altLang="en-US"/>
              <a:t>属性　大学</a:t>
            </a:r>
            <a:r>
              <a:rPr lang="en-US" altLang="ja-JP"/>
              <a:t>3</a:t>
            </a:r>
            <a:r>
              <a:rPr lang="ja-JP" altLang="en-US"/>
              <a:t>年生</a:t>
            </a:r>
            <a:br>
              <a:rPr lang="en-US" altLang="ja-JP"/>
            </a:br>
            <a:r>
              <a:rPr lang="ja-JP" altLang="en-US"/>
              <a:t>役割　学園祭実行委員会　　　　　　　　　　　　　　</a:t>
            </a:r>
            <a:endParaRPr lang="en-US" altLang="ja-JP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E92DC5A-DBE8-9582-EE3D-2794D844C9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697480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399CCF7-3302-E39D-EA0D-95D05634F7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75" t="4338" r="26274" b="1479"/>
          <a:stretch>
            <a:fillRect/>
          </a:stretch>
        </p:blipFill>
        <p:spPr>
          <a:xfrm>
            <a:off x="1052325" y="2334769"/>
            <a:ext cx="1966397" cy="1941847"/>
          </a:xfrm>
          <a:prstGeom prst="ellipse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958A3E7-6F30-5093-F411-AA6154C76DDE}"/>
              </a:ext>
            </a:extLst>
          </p:cNvPr>
          <p:cNvSpPr txBox="1"/>
          <p:nvPr/>
        </p:nvSpPr>
        <p:spPr>
          <a:xfrm>
            <a:off x="4246177" y="2782472"/>
            <a:ext cx="6065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u="sng"/>
              <a:t>価値観・パーソナリティ</a:t>
            </a:r>
          </a:p>
        </p:txBody>
      </p:sp>
    </p:spTree>
    <p:extLst>
      <p:ext uri="{BB962C8B-B14F-4D97-AF65-F5344CB8AC3E}">
        <p14:creationId xmlns:p14="http://schemas.microsoft.com/office/powerpoint/2010/main" val="31603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5DFF2-153A-41DB-D3CB-7E059310F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6B59984-D16E-AF2F-C81A-07B84F11DB50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5D58B69-7C2D-D391-F856-C95C318E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ペルソナ分析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46DD3BE-E76A-79D5-5E8D-0CE71B54B629}"/>
              </a:ext>
            </a:extLst>
          </p:cNvPr>
          <p:cNvSpPr txBox="1"/>
          <p:nvPr/>
        </p:nvSpPr>
        <p:spPr>
          <a:xfrm>
            <a:off x="4247106" y="3676265"/>
            <a:ext cx="6703948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現状はチャットグループ（</a:t>
            </a:r>
            <a:r>
              <a:rPr lang="en-US" altLang="ja-JP" dirty="0">
                <a:ea typeface="游ゴシック"/>
              </a:rPr>
              <a:t>LINE</a:t>
            </a:r>
            <a:r>
              <a:rPr lang="ja-JP" altLang="en-US">
                <a:ea typeface="游ゴシック"/>
              </a:rPr>
              <a:t>など）で「これ誰かやって」と投げても、既読スルーされるか、スタンプで流れる。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なんのタスクが終わっているのか、進行しているのか把握しきれない。</a:t>
            </a:r>
            <a:endParaRPr lang="en-US" altLang="ja-JP">
              <a:ea typeface="游ゴシック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05FF82F-0255-772C-DC88-CAF78A25210F}"/>
              </a:ext>
            </a:extLst>
          </p:cNvPr>
          <p:cNvSpPr txBox="1"/>
          <p:nvPr/>
        </p:nvSpPr>
        <p:spPr>
          <a:xfrm>
            <a:off x="838200" y="4611014"/>
            <a:ext cx="270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名前　田中　陽人</a:t>
            </a:r>
            <a:br>
              <a:rPr lang="en-US" altLang="ja-JP"/>
            </a:br>
            <a:r>
              <a:rPr lang="ja-JP" altLang="en-US"/>
              <a:t>年齢　</a:t>
            </a:r>
            <a:r>
              <a:rPr lang="en-US" altLang="ja-JP"/>
              <a:t>21</a:t>
            </a:r>
            <a:r>
              <a:rPr lang="ja-JP" altLang="en-US"/>
              <a:t>歳</a:t>
            </a:r>
            <a:endParaRPr lang="en-US" altLang="ja-JP"/>
          </a:p>
          <a:p>
            <a:r>
              <a:rPr lang="ja-JP" altLang="en-US"/>
              <a:t>属性　大学</a:t>
            </a:r>
            <a:r>
              <a:rPr lang="en-US" altLang="ja-JP"/>
              <a:t>3</a:t>
            </a:r>
            <a:r>
              <a:rPr lang="ja-JP" altLang="en-US"/>
              <a:t>年生</a:t>
            </a:r>
            <a:br>
              <a:rPr lang="en-US" altLang="ja-JP"/>
            </a:br>
            <a:r>
              <a:rPr lang="ja-JP" altLang="en-US"/>
              <a:t>役割　学園祭実行委員会　　　　　　　　　　　　　　</a:t>
            </a:r>
            <a:endParaRPr lang="en-US" altLang="ja-JP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CD30E1D3-1D77-EEAE-A153-39941C3C5F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697480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4ED6523-7F00-D450-34F3-76F49EF5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75" t="4338" r="26274" b="1479"/>
          <a:stretch>
            <a:fillRect/>
          </a:stretch>
        </p:blipFill>
        <p:spPr>
          <a:xfrm>
            <a:off x="1052325" y="2334769"/>
            <a:ext cx="1966397" cy="1941847"/>
          </a:xfrm>
          <a:prstGeom prst="ellipse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4964D41-8222-7BBE-6F00-A7060AADAAE2}"/>
              </a:ext>
            </a:extLst>
          </p:cNvPr>
          <p:cNvSpPr txBox="1"/>
          <p:nvPr/>
        </p:nvSpPr>
        <p:spPr>
          <a:xfrm>
            <a:off x="4246177" y="2781101"/>
            <a:ext cx="6065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u="sng"/>
              <a:t>タスク管理システムを利用する動機</a:t>
            </a:r>
          </a:p>
        </p:txBody>
      </p:sp>
    </p:spTree>
    <p:extLst>
      <p:ext uri="{BB962C8B-B14F-4D97-AF65-F5344CB8AC3E}">
        <p14:creationId xmlns:p14="http://schemas.microsoft.com/office/powerpoint/2010/main" val="96130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E2B2D-8997-602F-02F9-68B9B850E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6A9A017-A0D0-C24B-C5F3-10C38EF5AA0E}"/>
              </a:ext>
            </a:extLst>
          </p:cNvPr>
          <p:cNvSpPr/>
          <p:nvPr/>
        </p:nvSpPr>
        <p:spPr>
          <a:xfrm>
            <a:off x="0" y="0"/>
            <a:ext cx="12191999" cy="185074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44A1B73-6152-0EB2-8DFA-B08D93548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</a:rPr>
              <a:t>ペルソナ分析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71B5CF0-B758-CAFF-26A0-F5E9FA8C6E96}"/>
              </a:ext>
            </a:extLst>
          </p:cNvPr>
          <p:cNvSpPr txBox="1"/>
          <p:nvPr/>
        </p:nvSpPr>
        <p:spPr>
          <a:xfrm>
            <a:off x="4247106" y="3583196"/>
            <a:ext cx="6703948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シンプルで使いやすく、</a:t>
            </a:r>
            <a:r>
              <a:rPr lang="ja-JP" altLang="en-US" u="sng">
                <a:ea typeface="游ゴシック"/>
              </a:rPr>
              <a:t>入力ハードルが低い</a:t>
            </a:r>
            <a:endParaRPr lang="en-US" altLang="ja-JP" u="sng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タスクの期限が一目でわかる。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スマホとパソコンの両方に対応している</a:t>
            </a:r>
            <a:endParaRPr lang="en-US" altLang="ja-JP">
              <a:ea typeface="游ゴシック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ea typeface="游ゴシック"/>
              </a:rPr>
              <a:t>優先度の共通言語化（視覚化）</a:t>
            </a:r>
            <a:endParaRPr lang="en-US" altLang="ja-JP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2D12F70-1021-46E9-852B-F7CBC1382843}"/>
              </a:ext>
            </a:extLst>
          </p:cNvPr>
          <p:cNvSpPr txBox="1"/>
          <p:nvPr/>
        </p:nvSpPr>
        <p:spPr>
          <a:xfrm>
            <a:off x="838200" y="4611014"/>
            <a:ext cx="270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名前　田中　陽人</a:t>
            </a:r>
            <a:br>
              <a:rPr lang="en-US" altLang="ja-JP"/>
            </a:br>
            <a:r>
              <a:rPr lang="ja-JP" altLang="en-US"/>
              <a:t>年齢　</a:t>
            </a:r>
            <a:r>
              <a:rPr lang="en-US" altLang="ja-JP"/>
              <a:t>21</a:t>
            </a:r>
            <a:r>
              <a:rPr lang="ja-JP" altLang="en-US"/>
              <a:t>歳</a:t>
            </a:r>
            <a:endParaRPr lang="en-US" altLang="ja-JP"/>
          </a:p>
          <a:p>
            <a:r>
              <a:rPr lang="ja-JP" altLang="en-US"/>
              <a:t>属性　大学</a:t>
            </a:r>
            <a:r>
              <a:rPr lang="en-US" altLang="ja-JP"/>
              <a:t>3</a:t>
            </a:r>
            <a:r>
              <a:rPr lang="ja-JP" altLang="en-US"/>
              <a:t>年生</a:t>
            </a:r>
            <a:br>
              <a:rPr lang="en-US" altLang="ja-JP"/>
            </a:br>
            <a:r>
              <a:rPr lang="ja-JP" altLang="en-US"/>
              <a:t>役割　学園祭実行委員会　　　　　　　　　　　　　　</a:t>
            </a:r>
            <a:endParaRPr lang="en-US" altLang="ja-JP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B4B413C-7743-3301-5AC4-2B00C544E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697480"/>
            <a:ext cx="883920" cy="88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480291A-943A-B16E-A2DA-4E5890056F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75" t="4338" r="26274" b="1479"/>
          <a:stretch>
            <a:fillRect/>
          </a:stretch>
        </p:blipFill>
        <p:spPr>
          <a:xfrm>
            <a:off x="1052325" y="2334769"/>
            <a:ext cx="1966397" cy="1941847"/>
          </a:xfrm>
          <a:prstGeom prst="ellipse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B517D02-C4EF-608E-7CBF-59475E97D142}"/>
              </a:ext>
            </a:extLst>
          </p:cNvPr>
          <p:cNvSpPr txBox="1"/>
          <p:nvPr/>
        </p:nvSpPr>
        <p:spPr>
          <a:xfrm>
            <a:off x="4246177" y="2782472"/>
            <a:ext cx="6065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u="sng"/>
              <a:t>タスク管理システムに求めること</a:t>
            </a:r>
          </a:p>
        </p:txBody>
      </p:sp>
    </p:spTree>
    <p:extLst>
      <p:ext uri="{BB962C8B-B14F-4D97-AF65-F5344CB8AC3E}">
        <p14:creationId xmlns:p14="http://schemas.microsoft.com/office/powerpoint/2010/main" val="3072251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B4F5E-4A3B-DFD2-A32E-746B1BBDA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3">
            <a:extLst>
              <a:ext uri="{FF2B5EF4-FFF2-40B4-BE49-F238E27FC236}">
                <a16:creationId xmlns:a16="http://schemas.microsoft.com/office/drawing/2014/main" id="{EC1CC09C-9036-61BB-DFE8-3EC6A09AB94E}"/>
              </a:ext>
            </a:extLst>
          </p:cNvPr>
          <p:cNvSpPr/>
          <p:nvPr/>
        </p:nvSpPr>
        <p:spPr>
          <a:xfrm>
            <a:off x="0" y="0"/>
            <a:ext cx="12191999" cy="167929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963C1DE-B848-728E-DD44-74B2A1525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  <a:ea typeface="游ゴシック Light"/>
              </a:rPr>
              <a:t>ニーズ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1191557-626B-D487-31EF-0F5F6C154BE6}"/>
              </a:ext>
            </a:extLst>
          </p:cNvPr>
          <p:cNvSpPr txBox="1"/>
          <p:nvPr/>
        </p:nvSpPr>
        <p:spPr>
          <a:xfrm>
            <a:off x="838199" y="2055711"/>
            <a:ext cx="8726715" cy="43396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kumimoji="1" lang="ja-JP" altLang="en-US" sz="2400" b="1">
                <a:ea typeface="游ゴシック"/>
              </a:rPr>
              <a:t>機能ニーズ</a:t>
            </a:r>
            <a:endParaRPr lang="en-US" altLang="ja-JP" sz="2400" b="1">
              <a:ea typeface="游ゴシック"/>
            </a:endParaRPr>
          </a:p>
          <a:p>
            <a:r>
              <a:rPr lang="ja-JP" altLang="en-US" sz="2400">
                <a:ea typeface="游ゴシック"/>
              </a:rPr>
              <a:t>進捗のリアルタイム可視化（ダッシュボード）</a:t>
            </a:r>
            <a:endParaRPr lang="en-US" altLang="ja-JP" sz="2400">
              <a:ea typeface="游ゴシック"/>
            </a:endParaRPr>
          </a:p>
          <a:p>
            <a:endParaRPr lang="ja-JP" altLang="en-US" sz="2400" dirty="0">
              <a:ea typeface="游ゴシック"/>
            </a:endParaRPr>
          </a:p>
          <a:p>
            <a:r>
              <a:rPr kumimoji="1" lang="ja-JP" altLang="en-US" sz="2400" b="1">
                <a:ea typeface="游ゴシック"/>
              </a:rPr>
              <a:t>非機能ニーズ</a:t>
            </a:r>
            <a:endParaRPr lang="en-US" altLang="ja-JP" sz="2400" b="1">
              <a:ea typeface="游ゴシック"/>
            </a:endParaRPr>
          </a:p>
          <a:p>
            <a:r>
              <a:rPr kumimoji="1" lang="ja-JP" altLang="en-US" sz="2400">
                <a:ea typeface="游ゴシック"/>
              </a:rPr>
              <a:t>直接的な</a:t>
            </a:r>
            <a:r>
              <a:rPr kumimoji="1" lang="en-US" altLang="ja-JP" sz="2400" dirty="0">
                <a:ea typeface="游ゴシック"/>
              </a:rPr>
              <a:t>UI</a:t>
            </a:r>
            <a:r>
              <a:rPr kumimoji="1" lang="ja-JP" altLang="en-US" sz="2400">
                <a:ea typeface="游ゴシック"/>
              </a:rPr>
              <a:t>（ユーザーインターフェース）</a:t>
            </a:r>
            <a:endParaRPr lang="en-US" altLang="ja-JP" sz="2400">
              <a:ea typeface="游ゴシック"/>
            </a:endParaRPr>
          </a:p>
          <a:p>
            <a:r>
              <a:rPr kumimoji="1" lang="ja-JP" altLang="en-US" sz="2400">
                <a:ea typeface="游ゴシック"/>
              </a:rPr>
              <a:t>レスポンス速度</a:t>
            </a:r>
            <a:endParaRPr lang="en-US" altLang="ja-JP" sz="2400">
              <a:ea typeface="游ゴシック"/>
            </a:endParaRPr>
          </a:p>
          <a:p>
            <a:endParaRPr lang="ja-JP" altLang="en-US" sz="2400" dirty="0">
              <a:ea typeface="游ゴシック"/>
            </a:endParaRPr>
          </a:p>
          <a:p>
            <a:r>
              <a:rPr lang="ja-JP" altLang="en-US" sz="2400" b="1">
                <a:ea typeface="游ゴシック"/>
              </a:rPr>
              <a:t>心理的ニーズ</a:t>
            </a:r>
            <a:endParaRPr lang="en-US" altLang="ja-JP" sz="2400" b="1">
              <a:ea typeface="游ゴシック"/>
            </a:endParaRPr>
          </a:p>
          <a:p>
            <a:r>
              <a:rPr lang="ja-JP" altLang="en-US" sz="2400">
                <a:ea typeface="游ゴシック"/>
              </a:rPr>
              <a:t>催促</a:t>
            </a:r>
            <a:r>
              <a:rPr kumimoji="1" lang="ja-JP" altLang="en-US" sz="2400">
                <a:ea typeface="游ゴシック"/>
              </a:rPr>
              <a:t>の精神的負担</a:t>
            </a:r>
            <a:r>
              <a:rPr lang="ja-JP" altLang="en-US" sz="2400">
                <a:ea typeface="游ゴシック"/>
              </a:rPr>
              <a:t>を軽減する</a:t>
            </a:r>
            <a:endParaRPr lang="en-US" altLang="ja-JP" sz="2400">
              <a:ea typeface="游ゴシック"/>
            </a:endParaRPr>
          </a:p>
          <a:p>
            <a:endParaRPr lang="en-US" altLang="ja-JP">
              <a:ea typeface="游ゴシック" panose="020B0400000000000000" pitchFamily="34" charset="-128"/>
            </a:endParaRPr>
          </a:p>
          <a:p>
            <a:endParaRPr lang="en-US" altLang="ja-JP"/>
          </a:p>
          <a:p>
            <a:r>
              <a:rPr kumimoji="1" lang="ja-JP" altLang="en-US" sz="2400">
                <a:ea typeface="游ゴシック"/>
              </a:rPr>
              <a:t>ブラウザで一瞬で状況を把握できるようにしたい。</a:t>
            </a:r>
          </a:p>
        </p:txBody>
      </p:sp>
    </p:spTree>
    <p:extLst>
      <p:ext uri="{BB962C8B-B14F-4D97-AF65-F5344CB8AC3E}">
        <p14:creationId xmlns:p14="http://schemas.microsoft.com/office/powerpoint/2010/main" val="3352338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67654-5FD8-D9F4-1A65-F33308BC5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3">
            <a:extLst>
              <a:ext uri="{FF2B5EF4-FFF2-40B4-BE49-F238E27FC236}">
                <a16:creationId xmlns:a16="http://schemas.microsoft.com/office/drawing/2014/main" id="{5214FF8A-01EC-4D42-B3E7-4E1CC006FF46}"/>
              </a:ext>
            </a:extLst>
          </p:cNvPr>
          <p:cNvSpPr/>
          <p:nvPr/>
        </p:nvSpPr>
        <p:spPr>
          <a:xfrm>
            <a:off x="0" y="0"/>
            <a:ext cx="12191999" cy="160309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29E0F0A-6017-6516-324F-68BA5C9B9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>
                <a:solidFill>
                  <a:schemeClr val="bg1"/>
                </a:solidFill>
                <a:ea typeface="游ゴシック Light"/>
              </a:rPr>
              <a:t>ニーズ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A1AE33B-D604-2D8F-3343-23BD1AEC646C}"/>
              </a:ext>
            </a:extLst>
          </p:cNvPr>
          <p:cNvSpPr txBox="1"/>
          <p:nvPr/>
        </p:nvSpPr>
        <p:spPr>
          <a:xfrm>
            <a:off x="838199" y="2642504"/>
            <a:ext cx="105156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/>
            <a:r>
              <a:rPr lang="en-US" altLang="ja-JP" b="1" dirty="0"/>
              <a:t>1. </a:t>
            </a:r>
            <a:r>
              <a:rPr lang="ja-JP" altLang="en-US" b="1"/>
              <a:t>業務効率化の観点（機能要件）</a:t>
            </a:r>
            <a:r>
              <a:rPr lang="ja-JP" altLang="en-US"/>
              <a:t> 現状では</a:t>
            </a:r>
            <a:r>
              <a:rPr lang="en-US" altLang="ja-JP" dirty="0"/>
              <a:t>LINE</a:t>
            </a:r>
            <a:r>
              <a:rPr lang="ja-JP" altLang="en-US"/>
              <a:t>などのチャットアプリによる管理では情報が流れてしまうため、自動でリマインドを行う機能が</a:t>
            </a:r>
            <a:r>
              <a:rPr lang="ja-JP" altLang="en-US" b="1"/>
              <a:t>不可欠である。また、活動の多くはキャンパス内の移動中に発生するため、</a:t>
            </a:r>
            <a:r>
              <a:rPr lang="ja-JP" altLang="en-US"/>
              <a:t>「スマートフォンのみで全操作が完結する</a:t>
            </a:r>
            <a:r>
              <a:rPr lang="en-US" altLang="ja-JP" dirty="0"/>
              <a:t>UI</a:t>
            </a:r>
            <a:r>
              <a:rPr lang="ja-JP" altLang="en-US"/>
              <a:t>」が求められる。</a:t>
            </a:r>
            <a:br>
              <a:rPr lang="en-US" altLang="ja-JP" dirty="0"/>
            </a:br>
            <a:endParaRPr lang="ja-JP" altLang="en-US"/>
          </a:p>
          <a:p>
            <a:pPr marL="274638" indent="-274638"/>
            <a:r>
              <a:rPr lang="en-US" altLang="ja-JP" b="1" dirty="0"/>
              <a:t>2. </a:t>
            </a:r>
            <a:r>
              <a:rPr lang="ja-JP" altLang="en-US" b="1"/>
              <a:t>運用定着の観点（非機能要件）</a:t>
            </a:r>
            <a:r>
              <a:rPr lang="ja-JP" altLang="en-US"/>
              <a:t> メンバーの</a:t>
            </a:r>
            <a:r>
              <a:rPr lang="en-US" altLang="ja-JP" dirty="0"/>
              <a:t>IT</a:t>
            </a:r>
            <a:r>
              <a:rPr lang="ja-JP" altLang="en-US"/>
              <a:t>リテラシーにはバラつきがあり、複雑な登録作業はシステム利用の障壁となる。そのため、「マニュアル不要の操作性」を最優先事項とする。</a:t>
            </a:r>
            <a:br>
              <a:rPr lang="en-US" altLang="ja-JP" dirty="0"/>
            </a:br>
            <a:endParaRPr lang="ja-JP" altLang="en-US"/>
          </a:p>
          <a:p>
            <a:pPr marL="274638" indent="-274638"/>
            <a:r>
              <a:rPr lang="en-US" altLang="ja-JP" b="1" dirty="0"/>
              <a:t>3. </a:t>
            </a:r>
            <a:r>
              <a:rPr lang="ja-JP" altLang="en-US" b="1"/>
              <a:t>組織運営の観点（心理的ニーズ）</a:t>
            </a:r>
            <a:r>
              <a:rPr lang="ja-JP" altLang="en-US"/>
              <a:t> ボランティア組織であるため、強制力よりも　　　　　自発性を引き出す仕組みが必要である。リーダーが個別に催促を行う精神的コストを削減するため、「システムによる客観的な通知」</a:t>
            </a:r>
            <a:r>
              <a:rPr lang="ja-JP" altLang="en-US" b="1"/>
              <a:t>を行うとともに、</a:t>
            </a:r>
            <a:r>
              <a:rPr lang="ja-JP" altLang="en-US" b="1" u="sng"/>
              <a:t>メンバーが楽しみながらタスクを消化できる</a:t>
            </a:r>
            <a:r>
              <a:rPr lang="ja-JP" altLang="en-US" u="sng"/>
              <a:t>「ゲーミフィケーション要素」を取り入れる必要がある</a:t>
            </a:r>
            <a:r>
              <a:rPr lang="ja-JP" altLang="en-US" sz="2000" u="sng"/>
              <a:t>。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1509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8617-3E8A-2E1C-35CA-D6B3529D3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游ゴシック Light"/>
              </a:rPr>
              <a:t>システム構成図</a:t>
            </a:r>
            <a:endParaRPr kumimoji="1" lang="en-US"/>
          </a:p>
        </p:txBody>
      </p:sp>
      <p:sp>
        <p:nvSpPr>
          <p:cNvPr id="5" name="正方形/長方形 3">
            <a:extLst>
              <a:ext uri="{FF2B5EF4-FFF2-40B4-BE49-F238E27FC236}">
                <a16:creationId xmlns:a16="http://schemas.microsoft.com/office/drawing/2014/main" id="{87EC98C8-1D13-F693-96E0-0E36DAAD464C}"/>
              </a:ext>
            </a:extLst>
          </p:cNvPr>
          <p:cNvSpPr/>
          <p:nvPr/>
        </p:nvSpPr>
        <p:spPr>
          <a:xfrm>
            <a:off x="0" y="0"/>
            <a:ext cx="12191999" cy="160309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D14CB02-0872-261B-FB17-C181F2E56B7D}"/>
              </a:ext>
            </a:extLst>
          </p:cNvPr>
          <p:cNvSpPr txBox="1">
            <a:spLocks/>
          </p:cNvSpPr>
          <p:nvPr/>
        </p:nvSpPr>
        <p:spPr>
          <a:xfrm>
            <a:off x="717430" y="2874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800">
                <a:solidFill>
                  <a:schemeClr val="bg1"/>
                </a:solidFill>
                <a:ea typeface="游ゴシック Light"/>
              </a:rPr>
              <a:t>アプリ構成図</a:t>
            </a:r>
          </a:p>
        </p:txBody>
      </p:sp>
      <p:pic>
        <p:nvPicPr>
          <p:cNvPr id="9" name="図 8" descr="タイムライン&#10;&#10;AI 生成コンテンツは誤りを含む可能性があります。">
            <a:extLst>
              <a:ext uri="{FF2B5EF4-FFF2-40B4-BE49-F238E27FC236}">
                <a16:creationId xmlns:a16="http://schemas.microsoft.com/office/drawing/2014/main" id="{9BB1FC01-7B1D-A98F-084B-2652855ED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084" y="1603096"/>
            <a:ext cx="9389829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549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09a5ec6-5ed1-472e-b43a-b46d4361fe3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1D85016A0F7FE14D80586AA82CA07F8F" ma:contentTypeVersion="4" ma:contentTypeDescription="新しいドキュメントを作成します。" ma:contentTypeScope="" ma:versionID="4516c58942c289dc058aa0772cc7e729">
  <xsd:schema xmlns:xsd="http://www.w3.org/2001/XMLSchema" xmlns:xs="http://www.w3.org/2001/XMLSchema" xmlns:p="http://schemas.microsoft.com/office/2006/metadata/properties" xmlns:ns3="b09a5ec6-5ed1-472e-b43a-b46d4361fe31" targetNamespace="http://schemas.microsoft.com/office/2006/metadata/properties" ma:root="true" ma:fieldsID="15b1e8c1057dbf5e372d9d6e7923d59b" ns3:_="">
    <xsd:import namespace="b09a5ec6-5ed1-472e-b43a-b46d4361fe3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9a5ec6-5ed1-472e-b43a-b46d4361fe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144ADF-ECD8-48E3-BAEC-1BB23BA193BF}">
  <ds:schemaRefs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www.w3.org/XML/1998/namespace"/>
    <ds:schemaRef ds:uri="b09a5ec6-5ed1-472e-b43a-b46d4361fe31"/>
    <ds:schemaRef ds:uri="http://schemas.microsoft.com/office/2006/documentManagement/types"/>
    <ds:schemaRef ds:uri="http://purl.org/dc/terms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661E946-0B07-43F8-9F83-9EC1F2FF2157}">
  <ds:schemaRefs>
    <ds:schemaRef ds:uri="b09a5ec6-5ed1-472e-b43a-b46d4361fe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BCC9B4-5963-457B-946B-E307546AA5B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6ec3f30-2d4f-4250-82e1-372410d23208}" enabled="0" method="" siteId="{46ec3f30-2d4f-4250-82e1-372410d2320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573</Words>
  <Application>Microsoft Macintosh PowerPoint</Application>
  <PresentationFormat>ワイド画面</PresentationFormat>
  <Paragraphs>59</Paragraphs>
  <Slides>12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タスク管理システム</vt:lpstr>
      <vt:lpstr>目次</vt:lpstr>
      <vt:lpstr>コンセプト</vt:lpstr>
      <vt:lpstr>ペルソナ分析</vt:lpstr>
      <vt:lpstr>ペルソナ分析</vt:lpstr>
      <vt:lpstr>ペルソナ分析</vt:lpstr>
      <vt:lpstr>ニーズ</vt:lpstr>
      <vt:lpstr>ニーズ</vt:lpstr>
      <vt:lpstr>システム構成図</vt:lpstr>
      <vt:lpstr>デモ動画</vt:lpstr>
      <vt:lpstr>ER図</vt:lpstr>
      <vt:lpstr>プロジェクト進行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g2442065</dc:creator>
  <cp:lastModifiedBy>山地 隆誠</cp:lastModifiedBy>
  <cp:revision>27</cp:revision>
  <dcterms:created xsi:type="dcterms:W3CDTF">2025-12-19T01:46:40Z</dcterms:created>
  <dcterms:modified xsi:type="dcterms:W3CDTF">2026-01-18T05:13:04Z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0x0101001D85016A0F7FE14D80586AA82CA07F8F</vt:lpwstr>
  </property>
</Properties>
</file>

<file path=docProps/thumbnail.jpeg>
</file>